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</p:sldIdLst>
  <p:sldSz cx="21374100" cy="30276800"/>
  <p:notesSz cx="6858000" cy="9144000"/>
  <p:embeddedFontLst>
    <p:embeddedFont>
      <p:font typeface="Brutal Type" panose="020B0604020202020204" charset="-18"/>
      <p:regular r:id="rId7"/>
    </p:embeddedFont>
    <p:embeddedFont>
      <p:font typeface="Brutal Type Bold" panose="020B0604020202020204" charset="-1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E31"/>
    <a:srgbClr val="FF741F"/>
    <a:srgbClr val="FF7820"/>
    <a:srgbClr val="FF75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9" autoAdjust="0"/>
    <p:restoredTop sz="94622" autoAdjust="0"/>
  </p:normalViewPr>
  <p:slideViewPr>
    <p:cSldViewPr>
      <p:cViewPr>
        <p:scale>
          <a:sx n="30" d="100"/>
          <a:sy n="30" d="100"/>
        </p:scale>
        <p:origin x="1159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65B80-8270-0984-1E4F-ACD73AB5F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763" y="4954588"/>
            <a:ext cx="16030575" cy="10541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1BC494-62A9-FDFA-5F4F-1A7FECD60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763" y="15901988"/>
            <a:ext cx="16030575" cy="7310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3F0A43-3D23-7004-8D35-AD03FE1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5A5165-1AD4-99B3-27DB-A32C2DA7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A71D6B-B7BE-D859-4A47-FA5291C1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75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1C031-E8E0-8E6B-9124-92188405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BDF906-A1BD-7214-0D13-899D26FA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8059738"/>
            <a:ext cx="18434050" cy="19210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E9D602-227C-E974-0152-89676D64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F44A55-DAFF-6B59-45F1-AFAF5B0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57BA60-ABDE-2785-BFEB-60795DE8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0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C6419F4-240B-9027-94AE-48E68FD13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95563" y="1611313"/>
            <a:ext cx="4608512" cy="25658762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AA7A1E-324B-9A5D-94AE-4E935FBB2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3138" cy="25658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E05A3F-3E41-0E95-B76C-D5783614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F62B5-20C1-DFFD-F68D-8F5138B6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D48A1C-2BA5-6DCC-DC09-F71770ED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40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65B80-8270-0984-1E4F-ACD73AB5F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763" y="4954588"/>
            <a:ext cx="16030575" cy="10541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1BC494-62A9-FDFA-5F4F-1A7FECD60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763" y="15901988"/>
            <a:ext cx="16030575" cy="7310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3F0A43-3D23-7004-8D35-AD03FE1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5A5165-1AD4-99B3-27DB-A32C2DA7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A71D6B-B7BE-D859-4A47-FA5291C1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5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6E0E7-C546-96A2-C885-2FD13E3C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3315A-5FE2-2236-0EE4-3276FD9E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5" y="8059738"/>
            <a:ext cx="18434050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253C08-4B3A-D11D-69CE-72DB5F29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C8C255-ADDC-B36D-C346-F5D4C92D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D598F6-658A-23B5-C02A-8E246112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0B16D91-D066-6E5C-ADCF-326C91240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70" y="25577800"/>
            <a:ext cx="2316110" cy="6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CBACF-4A20-8D79-D738-026D92FD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34050" cy="125936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2A98CD-CF5A-009E-F4D3-AD7C2F4EE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34050" cy="662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417F0A-AF0E-C0BA-BAA2-069ED8B1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7A7402-5C4E-91BC-BDAC-BAD8C5DE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AE5A9E-C6EF-3C5C-E4EC-1BA4F411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14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6C2C5-D6DF-A582-39F7-9EF4B2CD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ACC5C-5F2F-3FCD-A3FA-3A1CF2364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0825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0F39C9-87E3-149E-2829-C54FBE80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3250" y="8059738"/>
            <a:ext cx="9140825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38E30E-0DEA-C69B-F249-3DFA03DC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B295A2-DCD4-437C-D010-B13928E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CCF575-4182-16E0-E5CD-DC51C189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25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D2D6E-1173-A196-CEBA-957E82BE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611313"/>
            <a:ext cx="18435637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1EE9CE-9272-B665-255E-6313BC83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613" y="7421563"/>
            <a:ext cx="9042400" cy="363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20BB9F-C28F-ED45-811A-DEC55CCB6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1613" y="11060113"/>
            <a:ext cx="9042400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91D4048-EFCE-88DC-63E8-C3C43943E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0400" y="7421563"/>
            <a:ext cx="9086850" cy="363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6A19AD4-A34C-7887-744D-D42C3DE36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0400" y="11060113"/>
            <a:ext cx="9086850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4F15908-E8C7-1C4A-452E-CC9762E5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9E55AA-83F0-EB51-967B-09B08376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74B8076-25A7-FB22-D12F-C5E217EE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57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F0B02-8A3B-2316-E290-6B03734E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DABD4D-6FD7-66B0-81F3-FEB33C4A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E53576-88BF-2F0B-E298-BF73F412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1D28EE-2BB7-8CE4-1909-7638CD42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19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8DC3FAC-8F68-3AAB-6223-25F74CBB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8CE8D8-10E3-0439-9AA3-44CE693B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910B01-3B98-B553-AA69-E4F91E8C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67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D46D9-9AB1-384A-AAB9-D84DB6BD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2017713"/>
            <a:ext cx="6894512" cy="7065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82265-A214-BF19-2DAF-8E52F951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850" y="4359275"/>
            <a:ext cx="10820400" cy="215153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9FA503-B29D-6B6A-1972-CEFA5A92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613" y="9083675"/>
            <a:ext cx="6894512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167FA3-8C2B-F1BC-C460-6C930822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78DCA1-EE56-142D-F002-C057AEE7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3FA1E1-DBA3-11C7-A8F1-0D0EA586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94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6E0E7-C546-96A2-C885-2FD13E3C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3315A-5FE2-2236-0EE4-3276FD9E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5" y="8059738"/>
            <a:ext cx="18434050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253C08-4B3A-D11D-69CE-72DB5F29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C8C255-ADDC-B36D-C346-F5D4C92D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D598F6-658A-23B5-C02A-8E246112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73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C75FF-34DB-EFEA-DFC7-18F53251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2017713"/>
            <a:ext cx="6894512" cy="7065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CDB37D7-6EDF-0371-F898-7B69F9B3A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86850" y="4359275"/>
            <a:ext cx="10820400" cy="2151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3A1F75-0314-6163-1A0B-1A376F1E8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613" y="9083675"/>
            <a:ext cx="6894512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E407A9-D6D4-648B-A8F6-73BC81E5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0F1AAE-A415-728F-8892-0D18B976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405D13-B3F8-B588-4D95-F42B339C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69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1C031-E8E0-8E6B-9124-92188405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BDF906-A1BD-7214-0D13-899D26FA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8059738"/>
            <a:ext cx="18434050" cy="19210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E9D602-227C-E974-0152-89676D64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F44A55-DAFF-6B59-45F1-AFAF5B0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57BA60-ABDE-2785-BFEB-60795DE8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0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C6419F4-240B-9027-94AE-48E68FD13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95563" y="1611313"/>
            <a:ext cx="4608512" cy="25658762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AA7A1E-324B-9A5D-94AE-4E935FBB2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73138" cy="25658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E05A3F-3E41-0E95-B76C-D5783614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F62B5-20C1-DFFD-F68D-8F5138B6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D48A1C-2BA5-6DCC-DC09-F71770ED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5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CBACF-4A20-8D79-D738-026D92FD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34050" cy="125936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2A98CD-CF5A-009E-F4D3-AD7C2F4EE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34050" cy="662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417F0A-AF0E-C0BA-BAA2-069ED8B1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7A7402-5C4E-91BC-BDAC-BAD8C5DE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AE5A9E-C6EF-3C5C-E4EC-1BA4F411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07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6C2C5-D6DF-A582-39F7-9EF4B2CD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ACC5C-5F2F-3FCD-A3FA-3A1CF2364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0825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0F39C9-87E3-149E-2829-C54FBE80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3250" y="8059738"/>
            <a:ext cx="9140825" cy="1921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38E30E-0DEA-C69B-F249-3DFA03DC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B295A2-DCD4-437C-D010-B13928E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CCF575-4182-16E0-E5CD-DC51C189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3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D2D6E-1173-A196-CEBA-957E82BE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611313"/>
            <a:ext cx="18435637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1EE9CE-9272-B665-255E-6313BC83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613" y="7421563"/>
            <a:ext cx="9042400" cy="363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20BB9F-C28F-ED45-811A-DEC55CCB6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1613" y="11060113"/>
            <a:ext cx="9042400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91D4048-EFCE-88DC-63E8-C3C43943E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0400" y="7421563"/>
            <a:ext cx="9086850" cy="363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6A19AD4-A34C-7887-744D-D42C3DE36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0400" y="11060113"/>
            <a:ext cx="9086850" cy="1626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4F15908-E8C7-1C4A-452E-CC9762E5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9E55AA-83F0-EB51-967B-09B08376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74B8076-25A7-FB22-D12F-C5E217EE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67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F0B02-8A3B-2316-E290-6B03734E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34050" cy="585311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DABD4D-6FD7-66B0-81F3-FEB33C4A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E53576-88BF-2F0B-E298-BF73F412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1D28EE-2BB7-8CE4-1909-7638CD42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8DC3FAC-8F68-3AAB-6223-25F74CBB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8CE8D8-10E3-0439-9AA3-44CE693B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910B01-3B98-B553-AA69-E4F91E8C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74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D46D9-9AB1-384A-AAB9-D84DB6BD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2017713"/>
            <a:ext cx="6894512" cy="7065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82265-A214-BF19-2DAF-8E52F951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850" y="4359275"/>
            <a:ext cx="10820400" cy="215153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9FA503-B29D-6B6A-1972-CEFA5A92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613" y="9083675"/>
            <a:ext cx="6894512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167FA3-8C2B-F1BC-C460-6C930822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78DCA1-EE56-142D-F002-C057AEE7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3FA1E1-DBA3-11C7-A8F1-0D0EA586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9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C75FF-34DB-EFEA-DFC7-18F53251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2017713"/>
            <a:ext cx="6894512" cy="7065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CDB37D7-6EDF-0371-F898-7B69F9B3A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86850" y="4359275"/>
            <a:ext cx="10820400" cy="2151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3A1F75-0314-6163-1A0B-1A376F1E8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613" y="9083675"/>
            <a:ext cx="6894512" cy="1682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E407A9-D6D4-648B-A8F6-73BC81E5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0F1AAE-A415-728F-8892-0D18B976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405D13-B3F8-B588-4D95-F42B339C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22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5ABE63-D41D-39E4-7880-3B54BD3D8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2238"/>
            <a:ext cx="4808538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C179F3-49A8-EA85-41D5-C7D3FBC0D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0250" y="28062238"/>
            <a:ext cx="7213600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232AB0-0A64-4CE9-3AC6-957D35EC6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95538" y="28062238"/>
            <a:ext cx="4808537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068AD3C-FAE3-24EE-4F75-656B7F796F46}"/>
              </a:ext>
            </a:extLst>
          </p:cNvPr>
          <p:cNvSpPr>
            <a:spLocks noChangeAspect="1"/>
          </p:cNvSpPr>
          <p:nvPr userDrawn="1"/>
        </p:nvSpPr>
        <p:spPr>
          <a:xfrm>
            <a:off x="1060400" y="431800"/>
            <a:ext cx="3679883" cy="2128252"/>
          </a:xfrm>
          <a:custGeom>
            <a:avLst/>
            <a:gdLst/>
            <a:ahLst/>
            <a:cxnLst/>
            <a:rect l="l" t="t" r="r" b="b"/>
            <a:pathLst>
              <a:path w="3113886" h="1800909">
                <a:moveTo>
                  <a:pt x="0" y="0"/>
                </a:moveTo>
                <a:lnTo>
                  <a:pt x="3113886" y="0"/>
                </a:lnTo>
                <a:lnTo>
                  <a:pt x="3113886" y="1800909"/>
                </a:lnTo>
                <a:lnTo>
                  <a:pt x="0" y="1800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C84145E-5843-AC06-4A25-9DDF7668BBB6}"/>
              </a:ext>
            </a:extLst>
          </p:cNvPr>
          <p:cNvSpPr/>
          <p:nvPr userDrawn="1"/>
        </p:nvSpPr>
        <p:spPr>
          <a:xfrm>
            <a:off x="14678054" y="884637"/>
            <a:ext cx="5889762" cy="1447900"/>
          </a:xfrm>
          <a:custGeom>
            <a:avLst/>
            <a:gdLst/>
            <a:ahLst/>
            <a:cxnLst/>
            <a:rect l="l" t="t" r="r" b="b"/>
            <a:pathLst>
              <a:path w="5526498" h="1358598">
                <a:moveTo>
                  <a:pt x="0" y="0"/>
                </a:moveTo>
                <a:lnTo>
                  <a:pt x="5526498" y="0"/>
                </a:lnTo>
                <a:lnTo>
                  <a:pt x="5526498" y="1358598"/>
                </a:lnTo>
                <a:lnTo>
                  <a:pt x="0" y="13585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7DC2AF0-4C27-A3CA-DE27-6EBED54CA057}"/>
              </a:ext>
            </a:extLst>
          </p:cNvPr>
          <p:cNvSpPr/>
          <p:nvPr userDrawn="1"/>
        </p:nvSpPr>
        <p:spPr>
          <a:xfrm rot="10800000">
            <a:off x="52307" y="27927896"/>
            <a:ext cx="21331693" cy="2012091"/>
          </a:xfrm>
          <a:custGeom>
            <a:avLst/>
            <a:gdLst/>
            <a:ahLst/>
            <a:cxnLst/>
            <a:rect l="l" t="t" r="r" b="b"/>
            <a:pathLst>
              <a:path w="21331693" h="2012091">
                <a:moveTo>
                  <a:pt x="0" y="0"/>
                </a:moveTo>
                <a:lnTo>
                  <a:pt x="21331693" y="0"/>
                </a:lnTo>
                <a:lnTo>
                  <a:pt x="21331693" y="2012091"/>
                </a:lnTo>
                <a:lnTo>
                  <a:pt x="0" y="201209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76046" b="-634987"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9D56DF1-1594-46F4-D953-9005251EFC86}"/>
              </a:ext>
            </a:extLst>
          </p:cNvPr>
          <p:cNvSpPr/>
          <p:nvPr userDrawn="1"/>
        </p:nvSpPr>
        <p:spPr>
          <a:xfrm>
            <a:off x="18644317" y="28498783"/>
            <a:ext cx="2177333" cy="1056007"/>
          </a:xfrm>
          <a:custGeom>
            <a:avLst/>
            <a:gdLst/>
            <a:ahLst/>
            <a:cxnLst/>
            <a:rect l="l" t="t" r="r" b="b"/>
            <a:pathLst>
              <a:path w="1933646" h="937819">
                <a:moveTo>
                  <a:pt x="0" y="0"/>
                </a:moveTo>
                <a:lnTo>
                  <a:pt x="1933646" y="0"/>
                </a:lnTo>
                <a:lnTo>
                  <a:pt x="1933646" y="937819"/>
                </a:lnTo>
                <a:lnTo>
                  <a:pt x="0" y="93781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9ECC980-DCF9-9BAC-7D0F-2B2AA1369F92}"/>
              </a:ext>
            </a:extLst>
          </p:cNvPr>
          <p:cNvSpPr/>
          <p:nvPr userDrawn="1"/>
        </p:nvSpPr>
        <p:spPr>
          <a:xfrm>
            <a:off x="11283979" y="28768984"/>
            <a:ext cx="2374871" cy="751082"/>
          </a:xfrm>
          <a:custGeom>
            <a:avLst/>
            <a:gdLst/>
            <a:ahLst/>
            <a:cxnLst/>
            <a:rect l="l" t="t" r="r" b="b"/>
            <a:pathLst>
              <a:path w="2037370" h="644343">
                <a:moveTo>
                  <a:pt x="0" y="0"/>
                </a:moveTo>
                <a:lnTo>
                  <a:pt x="2037370" y="0"/>
                </a:lnTo>
                <a:lnTo>
                  <a:pt x="2037370" y="644343"/>
                </a:lnTo>
                <a:lnTo>
                  <a:pt x="0" y="64434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736" r="-3736"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65D8F84-A61F-D113-4A15-B04643EF6E8D}"/>
              </a:ext>
            </a:extLst>
          </p:cNvPr>
          <p:cNvSpPr/>
          <p:nvPr userDrawn="1"/>
        </p:nvSpPr>
        <p:spPr>
          <a:xfrm>
            <a:off x="8172080" y="28749807"/>
            <a:ext cx="2827996" cy="784663"/>
          </a:xfrm>
          <a:custGeom>
            <a:avLst/>
            <a:gdLst/>
            <a:ahLst/>
            <a:cxnLst/>
            <a:rect l="l" t="t" r="r" b="b"/>
            <a:pathLst>
              <a:path w="2426100" h="673152">
                <a:moveTo>
                  <a:pt x="0" y="0"/>
                </a:moveTo>
                <a:lnTo>
                  <a:pt x="2426100" y="0"/>
                </a:lnTo>
                <a:lnTo>
                  <a:pt x="2426100" y="673152"/>
                </a:lnTo>
                <a:lnTo>
                  <a:pt x="0" y="673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r="-6716"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C1AFDDB-8A4B-1B72-B69D-C579A83DF0F7}"/>
              </a:ext>
            </a:extLst>
          </p:cNvPr>
          <p:cNvSpPr/>
          <p:nvPr userDrawn="1"/>
        </p:nvSpPr>
        <p:spPr>
          <a:xfrm>
            <a:off x="0" y="27775735"/>
            <a:ext cx="21374100" cy="180323"/>
          </a:xfrm>
          <a:custGeom>
            <a:avLst/>
            <a:gdLst/>
            <a:ahLst/>
            <a:cxnLst/>
            <a:rect l="l" t="t" r="r" b="b"/>
            <a:pathLst>
              <a:path w="17389822" h="152161">
                <a:moveTo>
                  <a:pt x="0" y="0"/>
                </a:moveTo>
                <a:lnTo>
                  <a:pt x="17389822" y="0"/>
                </a:lnTo>
                <a:lnTo>
                  <a:pt x="17389822" y="152161"/>
                </a:lnTo>
                <a:lnTo>
                  <a:pt x="0" y="152161"/>
                </a:lnTo>
                <a:lnTo>
                  <a:pt x="0" y="0"/>
                </a:lnTo>
                <a:close/>
              </a:path>
            </a:pathLst>
          </a:custGeom>
          <a:solidFill>
            <a:srgbClr val="F15E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E6621D2-AB0F-DE71-DA23-CA6C22FE3F91}"/>
              </a:ext>
            </a:extLst>
          </p:cNvPr>
          <p:cNvSpPr/>
          <p:nvPr userDrawn="1"/>
        </p:nvSpPr>
        <p:spPr>
          <a:xfrm>
            <a:off x="5217529" y="2500425"/>
            <a:ext cx="16156571" cy="183580"/>
          </a:xfrm>
          <a:custGeom>
            <a:avLst/>
            <a:gdLst/>
            <a:ahLst/>
            <a:cxnLst/>
            <a:rect l="l" t="t" r="r" b="b"/>
            <a:pathLst>
              <a:path w="17389822" h="152161">
                <a:moveTo>
                  <a:pt x="0" y="0"/>
                </a:moveTo>
                <a:lnTo>
                  <a:pt x="17389822" y="0"/>
                </a:lnTo>
                <a:lnTo>
                  <a:pt x="17389822" y="152161"/>
                </a:lnTo>
                <a:lnTo>
                  <a:pt x="0" y="152161"/>
                </a:lnTo>
                <a:lnTo>
                  <a:pt x="0" y="0"/>
                </a:lnTo>
                <a:close/>
              </a:path>
            </a:pathLst>
          </a:custGeom>
          <a:solidFill>
            <a:srgbClr val="F15E31"/>
          </a:solid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9F46BA98-90F2-4CBD-D6E1-5FFB67235D55}"/>
              </a:ext>
            </a:extLst>
          </p:cNvPr>
          <p:cNvSpPr txBox="1"/>
          <p:nvPr userDrawn="1"/>
        </p:nvSpPr>
        <p:spPr>
          <a:xfrm>
            <a:off x="5217529" y="660400"/>
            <a:ext cx="1110832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II </a:t>
            </a: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Międzynarodowa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Konferencja</a:t>
            </a:r>
            <a:br>
              <a:rPr lang="pl-PL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„Let’s MIT IT</a:t>
            </a:r>
            <a:r>
              <a:rPr lang="pl-PL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” 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– </a:t>
            </a: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Interdyscyplinarność</a:t>
            </a:r>
            <a:br>
              <a:rPr lang="pl-PL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wyzwaniem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młodego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6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naukowca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w IT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23E634B-ED9F-B730-4639-7A8D0C28E431}"/>
              </a:ext>
            </a:extLst>
          </p:cNvPr>
          <p:cNvSpPr txBox="1"/>
          <p:nvPr userDrawn="1"/>
        </p:nvSpPr>
        <p:spPr>
          <a:xfrm>
            <a:off x="1204007" y="2503801"/>
            <a:ext cx="3813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1"/>
              </a:lnSpc>
            </a:pPr>
            <a:r>
              <a:rPr lang="en-US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Lublin, 29 </a:t>
            </a:r>
            <a:r>
              <a:rPr lang="en-US" sz="2400" b="1" dirty="0" err="1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maj</a:t>
            </a:r>
            <a:r>
              <a:rPr lang="pl-PL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</a:t>
            </a:r>
            <a:r>
              <a:rPr lang="en-US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2026 r.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F95E790C-F9F4-5058-5516-B20E3B778252}"/>
              </a:ext>
            </a:extLst>
          </p:cNvPr>
          <p:cNvSpPr txBox="1"/>
          <p:nvPr userDrawn="1"/>
        </p:nvSpPr>
        <p:spPr>
          <a:xfrm>
            <a:off x="14524561" y="28800318"/>
            <a:ext cx="4392089" cy="463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32"/>
              </a:lnSpc>
            </a:pP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Wydarzenie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realizowane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wsparciu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finansowym</a:t>
            </a:r>
            <a:endParaRPr lang="en-US" sz="1380" b="1" dirty="0">
              <a:solidFill>
                <a:srgbClr val="00000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  <a:p>
            <a:pPr algn="l">
              <a:lnSpc>
                <a:spcPts val="1932"/>
              </a:lnSpc>
              <a:spcBef>
                <a:spcPct val="0"/>
              </a:spcBef>
            </a:pP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Gminy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Lublin w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ramach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Programu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Lublin </a:t>
            </a:r>
            <a:r>
              <a:rPr lang="en-US" sz="1380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Akademicki</a:t>
            </a:r>
            <a:endParaRPr lang="en-US" sz="1380" b="1" dirty="0">
              <a:solidFill>
                <a:srgbClr val="00000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31BBBA26-8221-CF04-5FDD-98D97429FF47}"/>
              </a:ext>
            </a:extLst>
          </p:cNvPr>
          <p:cNvSpPr txBox="1"/>
          <p:nvPr userDrawn="1"/>
        </p:nvSpPr>
        <p:spPr>
          <a:xfrm>
            <a:off x="1090877" y="28087437"/>
            <a:ext cx="2929968" cy="288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2"/>
              </a:lnSpc>
            </a:pPr>
            <a:r>
              <a:rPr lang="en-US" sz="1487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Patronat</a:t>
            </a:r>
            <a:r>
              <a:rPr lang="en-US" sz="1487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487" b="1" dirty="0" err="1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Honorowy</a:t>
            </a:r>
            <a:r>
              <a:rPr lang="en-US" sz="1487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Konferencji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1D6FCAB-C8DA-5364-8DA4-27F6713ADAD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659914" y="28617051"/>
            <a:ext cx="1835141" cy="816424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EB745153-A43A-7E13-586D-4C1ECF3439C4}"/>
              </a:ext>
            </a:extLst>
          </p:cNvPr>
          <p:cNvSpPr/>
          <p:nvPr userDrawn="1"/>
        </p:nvSpPr>
        <p:spPr>
          <a:xfrm>
            <a:off x="779203" y="28542050"/>
            <a:ext cx="2202295" cy="877021"/>
          </a:xfrm>
          <a:custGeom>
            <a:avLst/>
            <a:gdLst/>
            <a:ahLst/>
            <a:cxnLst/>
            <a:rect l="l" t="t" r="r" b="b"/>
            <a:pathLst>
              <a:path w="2110124" h="840315">
                <a:moveTo>
                  <a:pt x="0" y="0"/>
                </a:moveTo>
                <a:lnTo>
                  <a:pt x="2110124" y="0"/>
                </a:lnTo>
                <a:lnTo>
                  <a:pt x="2110124" y="840315"/>
                </a:lnTo>
                <a:lnTo>
                  <a:pt x="0" y="84031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CD21B7EA-BB68-E0A1-8402-A0E070F5BB4F}"/>
              </a:ext>
            </a:extLst>
          </p:cNvPr>
          <p:cNvSpPr/>
          <p:nvPr userDrawn="1"/>
        </p:nvSpPr>
        <p:spPr>
          <a:xfrm>
            <a:off x="8475033" y="28735403"/>
            <a:ext cx="2827996" cy="784663"/>
          </a:xfrm>
          <a:custGeom>
            <a:avLst/>
            <a:gdLst/>
            <a:ahLst/>
            <a:cxnLst/>
            <a:rect l="l" t="t" r="r" b="b"/>
            <a:pathLst>
              <a:path w="2426100" h="673152">
                <a:moveTo>
                  <a:pt x="0" y="0"/>
                </a:moveTo>
                <a:lnTo>
                  <a:pt x="2426100" y="0"/>
                </a:lnTo>
                <a:lnTo>
                  <a:pt x="2426100" y="673152"/>
                </a:lnTo>
                <a:lnTo>
                  <a:pt x="0" y="673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r="-6716"/>
            </a:stretch>
          </a:blipFill>
        </p:spPr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CE0E7770-8DFA-2814-BAC3-EDD2245E96D9}"/>
              </a:ext>
            </a:extLst>
          </p:cNvPr>
          <p:cNvSpPr/>
          <p:nvPr userDrawn="1"/>
        </p:nvSpPr>
        <p:spPr>
          <a:xfrm>
            <a:off x="4663186" y="28089269"/>
            <a:ext cx="1916134" cy="1916134"/>
          </a:xfrm>
          <a:custGeom>
            <a:avLst/>
            <a:gdLst/>
            <a:ahLst/>
            <a:cxnLst/>
            <a:rect l="l" t="t" r="r" b="b"/>
            <a:pathLst>
              <a:path w="1643826" h="1643826">
                <a:moveTo>
                  <a:pt x="0" y="0"/>
                </a:moveTo>
                <a:lnTo>
                  <a:pt x="1643826" y="0"/>
                </a:lnTo>
                <a:lnTo>
                  <a:pt x="1643826" y="1643826"/>
                </a:lnTo>
                <a:lnTo>
                  <a:pt x="0" y="164382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6DB67D2-0096-B73F-41BE-4ABEBE50A26C}"/>
              </a:ext>
            </a:extLst>
          </p:cNvPr>
          <p:cNvSpPr/>
          <p:nvPr userDrawn="1"/>
        </p:nvSpPr>
        <p:spPr>
          <a:xfrm>
            <a:off x="6662841" y="28644645"/>
            <a:ext cx="1888762" cy="943594"/>
          </a:xfrm>
          <a:custGeom>
            <a:avLst/>
            <a:gdLst/>
            <a:ahLst/>
            <a:cxnLst/>
            <a:rect l="l" t="t" r="r" b="b"/>
            <a:pathLst>
              <a:path w="1620344" h="809497">
                <a:moveTo>
                  <a:pt x="0" y="0"/>
                </a:moveTo>
                <a:lnTo>
                  <a:pt x="1620344" y="0"/>
                </a:lnTo>
                <a:lnTo>
                  <a:pt x="1620344" y="809497"/>
                </a:lnTo>
                <a:lnTo>
                  <a:pt x="0" y="80949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77F6DC2-381B-AF62-70EE-0F0256C2586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962867" y="28602647"/>
            <a:ext cx="1835141" cy="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5ABE63-D41D-39E4-7880-3B54BD3D8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2238"/>
            <a:ext cx="4808538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63CF-0259-46E6-95E3-68F761E55FD2}" type="datetimeFigureOut">
              <a:rPr lang="pl-PL" smtClean="0"/>
              <a:t>13.05.2026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C179F3-49A8-EA85-41D5-C7D3FBC0D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0250" y="28062238"/>
            <a:ext cx="7213600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232AB0-0A64-4CE9-3AC6-957D35EC6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95538" y="28062238"/>
            <a:ext cx="4808537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74A3-6AFC-41EF-ACC3-BAD23739512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068AD3C-FAE3-24EE-4F75-656B7F796F46}"/>
              </a:ext>
            </a:extLst>
          </p:cNvPr>
          <p:cNvSpPr>
            <a:spLocks noChangeAspect="1"/>
          </p:cNvSpPr>
          <p:nvPr userDrawn="1"/>
        </p:nvSpPr>
        <p:spPr>
          <a:xfrm>
            <a:off x="1060400" y="431800"/>
            <a:ext cx="3679883" cy="2128252"/>
          </a:xfrm>
          <a:custGeom>
            <a:avLst/>
            <a:gdLst/>
            <a:ahLst/>
            <a:cxnLst/>
            <a:rect l="l" t="t" r="r" b="b"/>
            <a:pathLst>
              <a:path w="3113886" h="1800909">
                <a:moveTo>
                  <a:pt x="0" y="0"/>
                </a:moveTo>
                <a:lnTo>
                  <a:pt x="3113886" y="0"/>
                </a:lnTo>
                <a:lnTo>
                  <a:pt x="3113886" y="1800909"/>
                </a:lnTo>
                <a:lnTo>
                  <a:pt x="0" y="1800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7DC2AF0-4C27-A3CA-DE27-6EBED54CA057}"/>
              </a:ext>
            </a:extLst>
          </p:cNvPr>
          <p:cNvSpPr/>
          <p:nvPr userDrawn="1"/>
        </p:nvSpPr>
        <p:spPr>
          <a:xfrm rot="10800000">
            <a:off x="19050" y="27956058"/>
            <a:ext cx="21331693" cy="2012091"/>
          </a:xfrm>
          <a:custGeom>
            <a:avLst/>
            <a:gdLst/>
            <a:ahLst/>
            <a:cxnLst/>
            <a:rect l="l" t="t" r="r" b="b"/>
            <a:pathLst>
              <a:path w="21331693" h="2012091">
                <a:moveTo>
                  <a:pt x="0" y="0"/>
                </a:moveTo>
                <a:lnTo>
                  <a:pt x="21331693" y="0"/>
                </a:lnTo>
                <a:lnTo>
                  <a:pt x="21331693" y="2012091"/>
                </a:lnTo>
                <a:lnTo>
                  <a:pt x="0" y="20120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76046" b="-634987"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9ECC980-DCF9-9BAC-7D0F-2B2AA1369F92}"/>
              </a:ext>
            </a:extLst>
          </p:cNvPr>
          <p:cNvSpPr/>
          <p:nvPr userDrawn="1"/>
        </p:nvSpPr>
        <p:spPr>
          <a:xfrm>
            <a:off x="10064779" y="28768984"/>
            <a:ext cx="2374871" cy="751082"/>
          </a:xfrm>
          <a:custGeom>
            <a:avLst/>
            <a:gdLst/>
            <a:ahLst/>
            <a:cxnLst/>
            <a:rect l="l" t="t" r="r" b="b"/>
            <a:pathLst>
              <a:path w="2037370" h="644343">
                <a:moveTo>
                  <a:pt x="0" y="0"/>
                </a:moveTo>
                <a:lnTo>
                  <a:pt x="2037370" y="0"/>
                </a:lnTo>
                <a:lnTo>
                  <a:pt x="2037370" y="644343"/>
                </a:lnTo>
                <a:lnTo>
                  <a:pt x="0" y="6443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736" r="-3736"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BB408265-7E31-FA7C-698F-AA62ABF43B28}"/>
              </a:ext>
            </a:extLst>
          </p:cNvPr>
          <p:cNvSpPr/>
          <p:nvPr userDrawn="1"/>
        </p:nvSpPr>
        <p:spPr>
          <a:xfrm>
            <a:off x="628650" y="28659050"/>
            <a:ext cx="2133600" cy="849664"/>
          </a:xfrm>
          <a:custGeom>
            <a:avLst/>
            <a:gdLst/>
            <a:ahLst/>
            <a:cxnLst/>
            <a:rect l="l" t="t" r="r" b="b"/>
            <a:pathLst>
              <a:path w="2110124" h="840315">
                <a:moveTo>
                  <a:pt x="0" y="0"/>
                </a:moveTo>
                <a:lnTo>
                  <a:pt x="2110124" y="0"/>
                </a:lnTo>
                <a:lnTo>
                  <a:pt x="2110124" y="840315"/>
                </a:lnTo>
                <a:lnTo>
                  <a:pt x="0" y="8403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65D8F84-A61F-D113-4A15-B04643EF6E8D}"/>
              </a:ext>
            </a:extLst>
          </p:cNvPr>
          <p:cNvSpPr/>
          <p:nvPr userDrawn="1"/>
        </p:nvSpPr>
        <p:spPr>
          <a:xfrm>
            <a:off x="7257680" y="28749807"/>
            <a:ext cx="2827996" cy="784663"/>
          </a:xfrm>
          <a:custGeom>
            <a:avLst/>
            <a:gdLst/>
            <a:ahLst/>
            <a:cxnLst/>
            <a:rect l="l" t="t" r="r" b="b"/>
            <a:pathLst>
              <a:path w="2426100" h="673152">
                <a:moveTo>
                  <a:pt x="0" y="0"/>
                </a:moveTo>
                <a:lnTo>
                  <a:pt x="2426100" y="0"/>
                </a:lnTo>
                <a:lnTo>
                  <a:pt x="2426100" y="673152"/>
                </a:lnTo>
                <a:lnTo>
                  <a:pt x="0" y="6731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6716"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C1AFDDB-8A4B-1B72-B69D-C579A83DF0F7}"/>
              </a:ext>
            </a:extLst>
          </p:cNvPr>
          <p:cNvSpPr/>
          <p:nvPr userDrawn="1"/>
        </p:nvSpPr>
        <p:spPr>
          <a:xfrm>
            <a:off x="0" y="27775735"/>
            <a:ext cx="21374100" cy="180323"/>
          </a:xfrm>
          <a:custGeom>
            <a:avLst/>
            <a:gdLst/>
            <a:ahLst/>
            <a:cxnLst/>
            <a:rect l="l" t="t" r="r" b="b"/>
            <a:pathLst>
              <a:path w="17389822" h="152161">
                <a:moveTo>
                  <a:pt x="0" y="0"/>
                </a:moveTo>
                <a:lnTo>
                  <a:pt x="17389822" y="0"/>
                </a:lnTo>
                <a:lnTo>
                  <a:pt x="17389822" y="152161"/>
                </a:lnTo>
                <a:lnTo>
                  <a:pt x="0" y="152161"/>
                </a:lnTo>
                <a:lnTo>
                  <a:pt x="0" y="0"/>
                </a:lnTo>
                <a:close/>
              </a:path>
            </a:pathLst>
          </a:custGeom>
          <a:solidFill>
            <a:srgbClr val="F15E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E6621D2-AB0F-DE71-DA23-CA6C22FE3F91}"/>
              </a:ext>
            </a:extLst>
          </p:cNvPr>
          <p:cNvSpPr/>
          <p:nvPr userDrawn="1"/>
        </p:nvSpPr>
        <p:spPr>
          <a:xfrm>
            <a:off x="5217529" y="2500425"/>
            <a:ext cx="16156571" cy="183580"/>
          </a:xfrm>
          <a:custGeom>
            <a:avLst/>
            <a:gdLst/>
            <a:ahLst/>
            <a:cxnLst/>
            <a:rect l="l" t="t" r="r" b="b"/>
            <a:pathLst>
              <a:path w="17389822" h="152161">
                <a:moveTo>
                  <a:pt x="0" y="0"/>
                </a:moveTo>
                <a:lnTo>
                  <a:pt x="17389822" y="0"/>
                </a:lnTo>
                <a:lnTo>
                  <a:pt x="17389822" y="152161"/>
                </a:lnTo>
                <a:lnTo>
                  <a:pt x="0" y="152161"/>
                </a:lnTo>
                <a:lnTo>
                  <a:pt x="0" y="0"/>
                </a:lnTo>
                <a:close/>
              </a:path>
            </a:pathLst>
          </a:custGeom>
          <a:solidFill>
            <a:srgbClr val="F15E31"/>
          </a:solid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9F46BA98-90F2-4CBD-D6E1-5FFB67235D55}"/>
              </a:ext>
            </a:extLst>
          </p:cNvPr>
          <p:cNvSpPr txBox="1"/>
          <p:nvPr userDrawn="1"/>
        </p:nvSpPr>
        <p:spPr>
          <a:xfrm>
            <a:off x="5217529" y="660400"/>
            <a:ext cx="1110832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2nd International Student Conference</a:t>
            </a:r>
            <a:b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"Let's MIT IT</a:t>
            </a:r>
            <a:r>
              <a:rPr lang="pl-PL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:</a:t>
            </a: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Interdisciplinarity</a:t>
            </a:r>
            <a:b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36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as a Challenge for Young Researchers in IT"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23E634B-ED9F-B730-4639-7A8D0C28E431}"/>
              </a:ext>
            </a:extLst>
          </p:cNvPr>
          <p:cNvSpPr txBox="1"/>
          <p:nvPr userDrawn="1"/>
        </p:nvSpPr>
        <p:spPr>
          <a:xfrm>
            <a:off x="1204007" y="2503801"/>
            <a:ext cx="3813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1"/>
              </a:lnSpc>
            </a:pPr>
            <a:r>
              <a:rPr lang="en-US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Lublin, 29</a:t>
            </a:r>
            <a:r>
              <a:rPr lang="pl-PL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May</a:t>
            </a:r>
            <a:r>
              <a:rPr lang="en-US" sz="2400" b="1" dirty="0">
                <a:solidFill>
                  <a:srgbClr val="F15E31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2026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F95E790C-F9F4-5058-5516-B20E3B778252}"/>
              </a:ext>
            </a:extLst>
          </p:cNvPr>
          <p:cNvSpPr txBox="1"/>
          <p:nvPr userDrawn="1"/>
        </p:nvSpPr>
        <p:spPr>
          <a:xfrm>
            <a:off x="15335250" y="28596446"/>
            <a:ext cx="3567325" cy="707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The event is carried out with the financial</a:t>
            </a:r>
            <a:br>
              <a:rPr lang="pl-PL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sup</a:t>
            </a:r>
            <a:r>
              <a:rPr lang="pl-PL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ort</a:t>
            </a:r>
            <a:r>
              <a:rPr lang="pl-PL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of</a:t>
            </a:r>
            <a:r>
              <a:rPr lang="pl-PL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The City of Lublin,</a:t>
            </a:r>
            <a:br>
              <a:rPr lang="pl-PL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</a:br>
            <a:r>
              <a:rPr lang="en-US" sz="1380" b="1" dirty="0">
                <a:solidFill>
                  <a:srgbClr val="00000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as part of the Academic Lublin Program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31BBBA26-8221-CF04-5FDD-98D97429FF47}"/>
              </a:ext>
            </a:extLst>
          </p:cNvPr>
          <p:cNvSpPr txBox="1"/>
          <p:nvPr userDrawn="1"/>
        </p:nvSpPr>
        <p:spPr>
          <a:xfrm>
            <a:off x="822882" y="28168600"/>
            <a:ext cx="2929968" cy="24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2"/>
              </a:lnSpc>
            </a:pPr>
            <a:r>
              <a:rPr lang="en-US" sz="1487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Under the Honorary Patronage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B51BBA-9053-6EC2-8111-74E65A9D3A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538" y="788088"/>
            <a:ext cx="5807160" cy="132713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7D08FC2-7501-DEA2-914C-69B02FA236D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668" y="28292708"/>
            <a:ext cx="2066548" cy="118872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1AE9192-AC0D-2FA8-871E-725CAE65A8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03" y="28688172"/>
            <a:ext cx="2636851" cy="79325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CC32AF1-ED8C-EA80-EAE9-163859BC55C4}"/>
              </a:ext>
            </a:extLst>
          </p:cNvPr>
          <p:cNvSpPr/>
          <p:nvPr userDrawn="1"/>
        </p:nvSpPr>
        <p:spPr>
          <a:xfrm>
            <a:off x="11207779" y="28798107"/>
            <a:ext cx="2374871" cy="751082"/>
          </a:xfrm>
          <a:custGeom>
            <a:avLst/>
            <a:gdLst/>
            <a:ahLst/>
            <a:cxnLst/>
            <a:rect l="l" t="t" r="r" b="b"/>
            <a:pathLst>
              <a:path w="2037370" h="644343">
                <a:moveTo>
                  <a:pt x="0" y="0"/>
                </a:moveTo>
                <a:lnTo>
                  <a:pt x="2037370" y="0"/>
                </a:lnTo>
                <a:lnTo>
                  <a:pt x="2037370" y="644343"/>
                </a:lnTo>
                <a:lnTo>
                  <a:pt x="0" y="6443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736" r="-3736"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3D27638-D83A-AB0D-715C-FED9CF378405}"/>
              </a:ext>
            </a:extLst>
          </p:cNvPr>
          <p:cNvSpPr/>
          <p:nvPr userDrawn="1"/>
        </p:nvSpPr>
        <p:spPr>
          <a:xfrm>
            <a:off x="8400680" y="28778930"/>
            <a:ext cx="2827996" cy="784663"/>
          </a:xfrm>
          <a:custGeom>
            <a:avLst/>
            <a:gdLst/>
            <a:ahLst/>
            <a:cxnLst/>
            <a:rect l="l" t="t" r="r" b="b"/>
            <a:pathLst>
              <a:path w="2426100" h="673152">
                <a:moveTo>
                  <a:pt x="0" y="0"/>
                </a:moveTo>
                <a:lnTo>
                  <a:pt x="2426100" y="0"/>
                </a:lnTo>
                <a:lnTo>
                  <a:pt x="2426100" y="673152"/>
                </a:lnTo>
                <a:lnTo>
                  <a:pt x="0" y="6731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6716"/>
            </a:stretch>
          </a:blipFill>
        </p:spPr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1A4CDA88-8E1D-718C-BA51-9C0BD5E14E64}"/>
              </a:ext>
            </a:extLst>
          </p:cNvPr>
          <p:cNvSpPr/>
          <p:nvPr userDrawn="1"/>
        </p:nvSpPr>
        <p:spPr>
          <a:xfrm>
            <a:off x="5401038" y="28126734"/>
            <a:ext cx="1916134" cy="1916134"/>
          </a:xfrm>
          <a:custGeom>
            <a:avLst/>
            <a:gdLst/>
            <a:ahLst/>
            <a:cxnLst/>
            <a:rect l="l" t="t" r="r" b="b"/>
            <a:pathLst>
              <a:path w="1643826" h="1643826">
                <a:moveTo>
                  <a:pt x="0" y="0"/>
                </a:moveTo>
                <a:lnTo>
                  <a:pt x="1643826" y="0"/>
                </a:lnTo>
                <a:lnTo>
                  <a:pt x="1643826" y="1643826"/>
                </a:lnTo>
                <a:lnTo>
                  <a:pt x="0" y="164382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F77DAC45-3120-B415-F7A5-89970751848E}"/>
              </a:ext>
            </a:extLst>
          </p:cNvPr>
          <p:cNvSpPr/>
          <p:nvPr userDrawn="1"/>
        </p:nvSpPr>
        <p:spPr>
          <a:xfrm>
            <a:off x="11893579" y="28782741"/>
            <a:ext cx="2374871" cy="751082"/>
          </a:xfrm>
          <a:custGeom>
            <a:avLst/>
            <a:gdLst/>
            <a:ahLst/>
            <a:cxnLst/>
            <a:rect l="l" t="t" r="r" b="b"/>
            <a:pathLst>
              <a:path w="2037370" h="644343">
                <a:moveTo>
                  <a:pt x="0" y="0"/>
                </a:moveTo>
                <a:lnTo>
                  <a:pt x="2037370" y="0"/>
                </a:lnTo>
                <a:lnTo>
                  <a:pt x="2037370" y="644343"/>
                </a:lnTo>
                <a:lnTo>
                  <a:pt x="0" y="6443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736" r="-3736"/>
            </a:stretch>
          </a:blipFill>
        </p:spPr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FF406682-FDAE-F365-3466-84DF632D4C9C}"/>
              </a:ext>
            </a:extLst>
          </p:cNvPr>
          <p:cNvSpPr/>
          <p:nvPr userDrawn="1"/>
        </p:nvSpPr>
        <p:spPr>
          <a:xfrm>
            <a:off x="9086480" y="28763564"/>
            <a:ext cx="2827996" cy="784663"/>
          </a:xfrm>
          <a:custGeom>
            <a:avLst/>
            <a:gdLst/>
            <a:ahLst/>
            <a:cxnLst/>
            <a:rect l="l" t="t" r="r" b="b"/>
            <a:pathLst>
              <a:path w="2426100" h="673152">
                <a:moveTo>
                  <a:pt x="0" y="0"/>
                </a:moveTo>
                <a:lnTo>
                  <a:pt x="2426100" y="0"/>
                </a:lnTo>
                <a:lnTo>
                  <a:pt x="2426100" y="673152"/>
                </a:lnTo>
                <a:lnTo>
                  <a:pt x="0" y="6731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6716"/>
            </a:stretch>
          </a:blipFill>
        </p:spPr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13F732B5-6191-F29B-13BF-DF7EF4AC82BA}"/>
              </a:ext>
            </a:extLst>
          </p:cNvPr>
          <p:cNvSpPr/>
          <p:nvPr userDrawn="1"/>
        </p:nvSpPr>
        <p:spPr>
          <a:xfrm>
            <a:off x="7274288" y="28672806"/>
            <a:ext cx="1888762" cy="943594"/>
          </a:xfrm>
          <a:custGeom>
            <a:avLst/>
            <a:gdLst/>
            <a:ahLst/>
            <a:cxnLst/>
            <a:rect l="l" t="t" r="r" b="b"/>
            <a:pathLst>
              <a:path w="1620344" h="809497">
                <a:moveTo>
                  <a:pt x="0" y="0"/>
                </a:moveTo>
                <a:lnTo>
                  <a:pt x="1620344" y="0"/>
                </a:lnTo>
                <a:lnTo>
                  <a:pt x="1620344" y="809497"/>
                </a:lnTo>
                <a:lnTo>
                  <a:pt x="0" y="80949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36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35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169" y="18285202"/>
            <a:ext cx="7138250" cy="7121354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060399" y="21632381"/>
            <a:ext cx="5765746" cy="3293682"/>
          </a:xfrm>
          <a:custGeom>
            <a:avLst/>
            <a:gdLst/>
            <a:ahLst/>
            <a:cxnLst/>
            <a:rect l="l" t="t" r="r" b="b"/>
            <a:pathLst>
              <a:path w="5765746" h="3293682">
                <a:moveTo>
                  <a:pt x="0" y="0"/>
                </a:moveTo>
                <a:lnTo>
                  <a:pt x="5765746" y="0"/>
                </a:lnTo>
                <a:lnTo>
                  <a:pt x="5765746" y="3293682"/>
                </a:lnTo>
                <a:lnTo>
                  <a:pt x="0" y="3293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1" y="5830369"/>
            <a:ext cx="21384002" cy="1941206"/>
            <a:chOff x="0" y="0"/>
            <a:chExt cx="2904392" cy="2166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04392" cy="216668"/>
            </a:xfrm>
            <a:custGeom>
              <a:avLst/>
              <a:gdLst/>
              <a:ahLst/>
              <a:cxnLst/>
              <a:rect l="l" t="t" r="r" b="b"/>
              <a:pathLst>
                <a:path w="2904392" h="216668">
                  <a:moveTo>
                    <a:pt x="0" y="0"/>
                  </a:moveTo>
                  <a:lnTo>
                    <a:pt x="2904392" y="0"/>
                  </a:lnTo>
                  <a:lnTo>
                    <a:pt x="2904392" y="216668"/>
                  </a:lnTo>
                  <a:lnTo>
                    <a:pt x="0" y="216668"/>
                  </a:lnTo>
                  <a:close/>
                </a:path>
              </a:pathLst>
            </a:custGeom>
            <a:solidFill>
              <a:srgbClr val="F15E3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904392" cy="254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1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60399" y="3489785"/>
            <a:ext cx="1960885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</a:pPr>
            <a:r>
              <a:rPr lang="pl-PL" sz="4800" b="1" cap="small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Tytuł posteru</a:t>
            </a:r>
            <a:endParaRPr lang="en-US" sz="4800" b="1" cap="small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67287" y="4471755"/>
            <a:ext cx="7783723" cy="79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"/>
              </a:lnSpc>
            </a:pP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Jan Kowalski</a:t>
            </a:r>
          </a:p>
          <a:p>
            <a:pPr algn="ctr">
              <a:lnSpc>
                <a:spcPts val="1968"/>
              </a:lnSpc>
            </a:pP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Wydział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Matematyki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Informatyki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Technicznej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</a:p>
          <a:p>
            <a:pPr algn="ctr">
              <a:lnSpc>
                <a:spcPts val="1968"/>
              </a:lnSpc>
            </a:pP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Politechnika</a:t>
            </a: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Lubelska</a:t>
            </a:r>
            <a:endParaRPr lang="en-US" sz="1856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51968" y="524778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ABSTRAKT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8058" y="6188409"/>
            <a:ext cx="19549342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b="1" dirty="0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2000" b="1" dirty="0" err="1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2000" b="1" dirty="0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0490" y="10066063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OPIS</a:t>
            </a:r>
            <a:r>
              <a:rPr lang="en-US" sz="3444" b="1" dirty="0"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PROBLEMU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8058" y="8595468"/>
            <a:ext cx="19549342" cy="1142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877" y="10602111"/>
            <a:ext cx="10501216" cy="199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90490" y="797165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WPROWADZENIE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84093" y="10555272"/>
            <a:ext cx="7783723" cy="25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085528" y="988601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MATERIAŁY I METODY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90490" y="13046074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WYNIKI I </a:t>
            </a: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DYSKUSJA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88058" y="13585875"/>
            <a:ext cx="10501216" cy="199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0399" y="18703002"/>
            <a:ext cx="8178850" cy="257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0400" y="15881634"/>
            <a:ext cx="8178850" cy="257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84093" y="13392330"/>
            <a:ext cx="7783723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Tab. 1.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Przykładowa</a:t>
            </a:r>
            <a:endParaRPr lang="en-US" sz="1600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77042" y="2564037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BIBLIOGRAFIA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88173" y="25035450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1.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28240" y="20883034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2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641369" y="24840879"/>
            <a:ext cx="6732731" cy="23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4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Wykres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584223" y="25110901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0A84B7D9-FC0E-2F8F-24B8-8F92715E4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55179"/>
              </p:ext>
            </p:extLst>
          </p:nvPr>
        </p:nvGraphicFramePr>
        <p:xfrm>
          <a:off x="12767463" y="13700528"/>
          <a:ext cx="780035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0059">
                  <a:extLst>
                    <a:ext uri="{9D8B030D-6E8A-4147-A177-3AD203B41FA5}">
                      <a16:colId xmlns:a16="http://schemas.microsoft.com/office/drawing/2014/main" val="2036874033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2710056277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022878812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930283440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815123346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106181812"/>
                    </a:ext>
                  </a:extLst>
                </a:gridCol>
              </a:tblGrid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70770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932028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9034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05551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82192"/>
                  </a:ext>
                </a:extLst>
              </a:tr>
            </a:tbl>
          </a:graphicData>
        </a:graphic>
      </p:graphicFrame>
      <p:sp>
        <p:nvSpPr>
          <p:cNvPr id="50" name="TextBox 44">
            <a:extLst>
              <a:ext uri="{FF2B5EF4-FFF2-40B4-BE49-F238E27FC236}">
                <a16:creationId xmlns:a16="http://schemas.microsoft.com/office/drawing/2014/main" id="{08590C99-2DB6-8D12-15D5-9FA5A5B3B7E0}"/>
              </a:ext>
            </a:extLst>
          </p:cNvPr>
          <p:cNvSpPr txBox="1"/>
          <p:nvPr/>
        </p:nvSpPr>
        <p:spPr>
          <a:xfrm>
            <a:off x="12784093" y="15643920"/>
            <a:ext cx="6732731" cy="23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53" name="TextBox 37">
            <a:extLst>
              <a:ext uri="{FF2B5EF4-FFF2-40B4-BE49-F238E27FC236}">
                <a16:creationId xmlns:a16="http://schemas.microsoft.com/office/drawing/2014/main" id="{91E2208C-FD94-C719-A93E-3321D4049242}"/>
              </a:ext>
            </a:extLst>
          </p:cNvPr>
          <p:cNvSpPr txBox="1"/>
          <p:nvPr/>
        </p:nvSpPr>
        <p:spPr>
          <a:xfrm>
            <a:off x="1088058" y="26289548"/>
            <a:ext cx="10501216" cy="1332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Kowalski, J. (2020). Historia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ekonomii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w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zarysie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 Warszawa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PWN.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Nowak, A. (2021).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Wpływ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pandemii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edukację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 „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Edukacja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Nauka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 4(12), 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s. 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45–60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Kowalski, J. (2023). Nowe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technologie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w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logistyce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 W: A. Nowak (red.), 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„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Logistyka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XXI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wieku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”, 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s. 100–115. </a:t>
            </a:r>
          </a:p>
          <a:p>
            <a:pPr algn="just"/>
            <a:endParaRPr lang="en-US" sz="2000" dirty="0">
              <a:solidFill>
                <a:srgbClr val="000000"/>
              </a:solidFill>
              <a:latin typeface="Brutal Type"/>
              <a:ea typeface="Brutal Type"/>
              <a:cs typeface="Brutal Type"/>
              <a:sym typeface="Brutal Type"/>
            </a:endParaRPr>
          </a:p>
          <a:p>
            <a:pPr algn="just"/>
            <a:endParaRPr lang="en-US" sz="1856" b="1" dirty="0"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id="{AF53FD37-D54E-883B-F11C-EF5AEFC6D220}"/>
              </a:ext>
            </a:extLst>
          </p:cNvPr>
          <p:cNvSpPr/>
          <p:nvPr/>
        </p:nvSpPr>
        <p:spPr>
          <a:xfrm>
            <a:off x="7543631" y="21588027"/>
            <a:ext cx="6289129" cy="3293682"/>
          </a:xfrm>
          <a:custGeom>
            <a:avLst/>
            <a:gdLst/>
            <a:ahLst/>
            <a:cxnLst/>
            <a:rect l="l" t="t" r="r" b="b"/>
            <a:pathLst>
              <a:path w="5765746" h="3293682">
                <a:moveTo>
                  <a:pt x="0" y="0"/>
                </a:moveTo>
                <a:lnTo>
                  <a:pt x="5765746" y="0"/>
                </a:lnTo>
                <a:lnTo>
                  <a:pt x="5765746" y="3293682"/>
                </a:lnTo>
                <a:lnTo>
                  <a:pt x="0" y="3293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FDF04E04-222F-81B9-8A0D-B96A3BF1A654}"/>
              </a:ext>
            </a:extLst>
          </p:cNvPr>
          <p:cNvSpPr/>
          <p:nvPr/>
        </p:nvSpPr>
        <p:spPr>
          <a:xfrm>
            <a:off x="10131949" y="19093752"/>
            <a:ext cx="3700812" cy="1647253"/>
          </a:xfrm>
          <a:custGeom>
            <a:avLst/>
            <a:gdLst/>
            <a:ahLst/>
            <a:cxnLst/>
            <a:rect l="l" t="t" r="r" b="b"/>
            <a:pathLst>
              <a:path w="3700812" h="2114089">
                <a:moveTo>
                  <a:pt x="0" y="0"/>
                </a:moveTo>
                <a:lnTo>
                  <a:pt x="3700812" y="0"/>
                </a:lnTo>
                <a:lnTo>
                  <a:pt x="3700812" y="2114089"/>
                </a:lnTo>
                <a:lnTo>
                  <a:pt x="0" y="211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E3771423-EB02-307F-3935-16E0438DDB86}"/>
              </a:ext>
            </a:extLst>
          </p:cNvPr>
          <p:cNvSpPr txBox="1"/>
          <p:nvPr/>
        </p:nvSpPr>
        <p:spPr>
          <a:xfrm>
            <a:off x="10110894" y="16826085"/>
            <a:ext cx="10320282" cy="171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</a:t>
            </a:r>
            <a:r>
              <a:rPr lang="pl-PL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endParaRPr lang="en-US" sz="1856" b="1" dirty="0"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DD4BBCAE-A366-FA3C-019A-A7F33001C83A}"/>
              </a:ext>
            </a:extLst>
          </p:cNvPr>
          <p:cNvSpPr txBox="1"/>
          <p:nvPr/>
        </p:nvSpPr>
        <p:spPr>
          <a:xfrm>
            <a:off x="10862729" y="16275860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WNIOSKI I PODSUMOWANIE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FFBF-FA5F-702D-D845-4A8A5E0A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5AB167A1-A0F0-5611-AABE-C8C59CA5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169" y="18285202"/>
            <a:ext cx="7138250" cy="7121354"/>
          </a:xfrm>
          <a:prstGeom prst="rect">
            <a:avLst/>
          </a:pr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id="{CAAED4BA-0BC2-F77B-083B-783714B9248B}"/>
              </a:ext>
            </a:extLst>
          </p:cNvPr>
          <p:cNvSpPr/>
          <p:nvPr/>
        </p:nvSpPr>
        <p:spPr>
          <a:xfrm>
            <a:off x="1060399" y="21632381"/>
            <a:ext cx="5765746" cy="3293682"/>
          </a:xfrm>
          <a:custGeom>
            <a:avLst/>
            <a:gdLst/>
            <a:ahLst/>
            <a:cxnLst/>
            <a:rect l="l" t="t" r="r" b="b"/>
            <a:pathLst>
              <a:path w="5765746" h="3293682">
                <a:moveTo>
                  <a:pt x="0" y="0"/>
                </a:moveTo>
                <a:lnTo>
                  <a:pt x="5765746" y="0"/>
                </a:lnTo>
                <a:lnTo>
                  <a:pt x="5765746" y="3293682"/>
                </a:lnTo>
                <a:lnTo>
                  <a:pt x="0" y="3293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6B6E614-F56C-E5D3-F40F-10A45B9B5320}"/>
              </a:ext>
            </a:extLst>
          </p:cNvPr>
          <p:cNvSpPr/>
          <p:nvPr/>
        </p:nvSpPr>
        <p:spPr>
          <a:xfrm>
            <a:off x="7543631" y="21588027"/>
            <a:ext cx="6289129" cy="3293682"/>
          </a:xfrm>
          <a:custGeom>
            <a:avLst/>
            <a:gdLst/>
            <a:ahLst/>
            <a:cxnLst/>
            <a:rect l="l" t="t" r="r" b="b"/>
            <a:pathLst>
              <a:path w="5765746" h="3293682">
                <a:moveTo>
                  <a:pt x="0" y="0"/>
                </a:moveTo>
                <a:lnTo>
                  <a:pt x="5765746" y="0"/>
                </a:lnTo>
                <a:lnTo>
                  <a:pt x="5765746" y="3293682"/>
                </a:lnTo>
                <a:lnTo>
                  <a:pt x="0" y="3293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04E7B6A-F4EE-7FDE-8A8D-B6BD5810E48C}"/>
              </a:ext>
            </a:extLst>
          </p:cNvPr>
          <p:cNvSpPr/>
          <p:nvPr/>
        </p:nvSpPr>
        <p:spPr>
          <a:xfrm>
            <a:off x="10131949" y="19093752"/>
            <a:ext cx="3700812" cy="1647253"/>
          </a:xfrm>
          <a:custGeom>
            <a:avLst/>
            <a:gdLst/>
            <a:ahLst/>
            <a:cxnLst/>
            <a:rect l="l" t="t" r="r" b="b"/>
            <a:pathLst>
              <a:path w="3700812" h="2114089">
                <a:moveTo>
                  <a:pt x="0" y="0"/>
                </a:moveTo>
                <a:lnTo>
                  <a:pt x="3700812" y="0"/>
                </a:lnTo>
                <a:lnTo>
                  <a:pt x="3700812" y="2114089"/>
                </a:lnTo>
                <a:lnTo>
                  <a:pt x="0" y="211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5282F41-D8BA-C1D2-C56A-1A9E36C0BDBF}"/>
              </a:ext>
            </a:extLst>
          </p:cNvPr>
          <p:cNvGrpSpPr/>
          <p:nvPr/>
        </p:nvGrpSpPr>
        <p:grpSpPr>
          <a:xfrm>
            <a:off x="-1" y="5830369"/>
            <a:ext cx="21384002" cy="1941206"/>
            <a:chOff x="0" y="0"/>
            <a:chExt cx="2904392" cy="21666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7F320C8-982F-A460-1C08-5E33CF74B70B}"/>
                </a:ext>
              </a:extLst>
            </p:cNvPr>
            <p:cNvSpPr/>
            <p:nvPr/>
          </p:nvSpPr>
          <p:spPr>
            <a:xfrm>
              <a:off x="0" y="0"/>
              <a:ext cx="2904392" cy="216668"/>
            </a:xfrm>
            <a:custGeom>
              <a:avLst/>
              <a:gdLst/>
              <a:ahLst/>
              <a:cxnLst/>
              <a:rect l="l" t="t" r="r" b="b"/>
              <a:pathLst>
                <a:path w="2904392" h="216668">
                  <a:moveTo>
                    <a:pt x="0" y="0"/>
                  </a:moveTo>
                  <a:lnTo>
                    <a:pt x="2904392" y="0"/>
                  </a:lnTo>
                  <a:lnTo>
                    <a:pt x="2904392" y="216668"/>
                  </a:lnTo>
                  <a:lnTo>
                    <a:pt x="0" y="216668"/>
                  </a:lnTo>
                  <a:close/>
                </a:path>
              </a:pathLst>
            </a:custGeom>
            <a:solidFill>
              <a:srgbClr val="F15E31"/>
            </a:soli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FC4ADC3-4201-CCE4-6A38-6135C51FFF6C}"/>
                </a:ext>
              </a:extLst>
            </p:cNvPr>
            <p:cNvSpPr txBox="1"/>
            <p:nvPr/>
          </p:nvSpPr>
          <p:spPr>
            <a:xfrm>
              <a:off x="0" y="-38100"/>
              <a:ext cx="2904392" cy="254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1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5C8D2FB2-DEEE-EF98-D808-62F15F9CA25E}"/>
              </a:ext>
            </a:extLst>
          </p:cNvPr>
          <p:cNvSpPr txBox="1"/>
          <p:nvPr/>
        </p:nvSpPr>
        <p:spPr>
          <a:xfrm>
            <a:off x="1060399" y="3489785"/>
            <a:ext cx="1960885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</a:pPr>
            <a:r>
              <a:rPr lang="en-US" sz="4800" b="1" cap="small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Poster </a:t>
            </a:r>
            <a:r>
              <a:rPr lang="pl-PL" sz="4800" b="1" cap="small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</a:t>
            </a:r>
            <a:r>
              <a:rPr lang="en-US" sz="4800" b="1" cap="small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itle</a:t>
            </a:r>
            <a:endParaRPr lang="en-US" sz="4800" b="1" cap="small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B72F9CC-DDFB-E19A-1376-3DF95D5378BF}"/>
              </a:ext>
            </a:extLst>
          </p:cNvPr>
          <p:cNvSpPr txBox="1"/>
          <p:nvPr/>
        </p:nvSpPr>
        <p:spPr>
          <a:xfrm>
            <a:off x="7067287" y="4471755"/>
            <a:ext cx="778372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"/>
              </a:lnSpc>
            </a:pP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Jan Kowalski</a:t>
            </a:r>
          </a:p>
          <a:p>
            <a:pPr algn="ctr">
              <a:lnSpc>
                <a:spcPts val="1968"/>
              </a:lnSpc>
            </a:pPr>
            <a:r>
              <a:rPr lang="en-US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Faculty of Mathematics and</a:t>
            </a:r>
            <a:r>
              <a:rPr lang="pl-PL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856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Informatnion</a:t>
            </a:r>
            <a:r>
              <a:rPr lang="pl-PL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Technology</a:t>
            </a:r>
          </a:p>
          <a:p>
            <a:pPr algn="ctr">
              <a:lnSpc>
                <a:spcPts val="1968"/>
              </a:lnSpc>
            </a:pPr>
            <a:r>
              <a:rPr lang="pl-PL" sz="1856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Lublin University of Technology</a:t>
            </a:r>
            <a:endParaRPr lang="en-US" sz="1856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6F47089-D539-52FC-7450-7F71077AC721}"/>
              </a:ext>
            </a:extLst>
          </p:cNvPr>
          <p:cNvSpPr txBox="1"/>
          <p:nvPr/>
        </p:nvSpPr>
        <p:spPr>
          <a:xfrm>
            <a:off x="1751968" y="524778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ABSTRA</a:t>
            </a: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C</a:t>
            </a:r>
            <a:r>
              <a:rPr lang="en-US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T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4A1A0666-2B7B-5D96-8FCF-B86F00CC34C3}"/>
              </a:ext>
            </a:extLst>
          </p:cNvPr>
          <p:cNvSpPr txBox="1"/>
          <p:nvPr/>
        </p:nvSpPr>
        <p:spPr>
          <a:xfrm>
            <a:off x="1088058" y="6188409"/>
            <a:ext cx="19549342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b="1" dirty="0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2000" b="1" dirty="0" err="1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2000" b="1" dirty="0">
                <a:solidFill>
                  <a:srgbClr val="FFFFFF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340CCB6-B95F-0097-4A91-8E61288181D0}"/>
              </a:ext>
            </a:extLst>
          </p:cNvPr>
          <p:cNvSpPr txBox="1"/>
          <p:nvPr/>
        </p:nvSpPr>
        <p:spPr>
          <a:xfrm>
            <a:off x="1690490" y="10066063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PROBLEM STATEMENT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847846BC-5902-7EB8-CE64-027310C2E089}"/>
              </a:ext>
            </a:extLst>
          </p:cNvPr>
          <p:cNvSpPr txBox="1"/>
          <p:nvPr/>
        </p:nvSpPr>
        <p:spPr>
          <a:xfrm>
            <a:off x="1088058" y="8595468"/>
            <a:ext cx="19549342" cy="1142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8EE69112-1C56-E969-E71C-2C204A5A0766}"/>
              </a:ext>
            </a:extLst>
          </p:cNvPr>
          <p:cNvSpPr txBox="1"/>
          <p:nvPr/>
        </p:nvSpPr>
        <p:spPr>
          <a:xfrm>
            <a:off x="1090877" y="10602111"/>
            <a:ext cx="10501216" cy="199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431ADB78-4960-0AA0-2210-A2E7BA48BE6B}"/>
              </a:ext>
            </a:extLst>
          </p:cNvPr>
          <p:cNvSpPr txBox="1"/>
          <p:nvPr/>
        </p:nvSpPr>
        <p:spPr>
          <a:xfrm>
            <a:off x="1690490" y="797165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INTRODUCTION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A37B8FAF-E452-27E9-2490-6B896F51CACF}"/>
              </a:ext>
            </a:extLst>
          </p:cNvPr>
          <p:cNvSpPr txBox="1"/>
          <p:nvPr/>
        </p:nvSpPr>
        <p:spPr>
          <a:xfrm>
            <a:off x="12784093" y="10555272"/>
            <a:ext cx="7783723" cy="25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E98E75C2-EA56-6676-9FC4-AE930D15F3C3}"/>
              </a:ext>
            </a:extLst>
          </p:cNvPr>
          <p:cNvSpPr txBox="1"/>
          <p:nvPr/>
        </p:nvSpPr>
        <p:spPr>
          <a:xfrm>
            <a:off x="13085528" y="988601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METHODS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4828097D-D51A-2D3D-FCDB-75B624B5AFFC}"/>
              </a:ext>
            </a:extLst>
          </p:cNvPr>
          <p:cNvSpPr txBox="1"/>
          <p:nvPr/>
        </p:nvSpPr>
        <p:spPr>
          <a:xfrm>
            <a:off x="1690490" y="13046074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RESULTS AND DISCUSSION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CA28CAA-7B58-D816-29D3-7D3C1AD5CCB2}"/>
              </a:ext>
            </a:extLst>
          </p:cNvPr>
          <p:cNvSpPr txBox="1"/>
          <p:nvPr/>
        </p:nvSpPr>
        <p:spPr>
          <a:xfrm>
            <a:off x="1088058" y="13585875"/>
            <a:ext cx="10501216" cy="199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4EAA54B1-778D-5336-64EE-120215E1F272}"/>
              </a:ext>
            </a:extLst>
          </p:cNvPr>
          <p:cNvSpPr txBox="1"/>
          <p:nvPr/>
        </p:nvSpPr>
        <p:spPr>
          <a:xfrm>
            <a:off x="1060399" y="18703002"/>
            <a:ext cx="8178850" cy="257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73D3362C-0536-D820-27F5-96C6EA882816}"/>
              </a:ext>
            </a:extLst>
          </p:cNvPr>
          <p:cNvSpPr txBox="1"/>
          <p:nvPr/>
        </p:nvSpPr>
        <p:spPr>
          <a:xfrm>
            <a:off x="1060400" y="15881634"/>
            <a:ext cx="8178850" cy="257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1F0D2FA2-2FCF-7CE6-E4A9-4945D2E7E5BA}"/>
              </a:ext>
            </a:extLst>
          </p:cNvPr>
          <p:cNvSpPr txBox="1"/>
          <p:nvPr/>
        </p:nvSpPr>
        <p:spPr>
          <a:xfrm>
            <a:off x="12784093" y="13392330"/>
            <a:ext cx="7783723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Tab. 1.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Przykładowa</a:t>
            </a:r>
            <a:endParaRPr lang="en-US" sz="1600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AAC77EE-9B2A-DF1D-60F9-425A195489A4}"/>
              </a:ext>
            </a:extLst>
          </p:cNvPr>
          <p:cNvSpPr txBox="1"/>
          <p:nvPr/>
        </p:nvSpPr>
        <p:spPr>
          <a:xfrm>
            <a:off x="10110894" y="16826085"/>
            <a:ext cx="10320282" cy="171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856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popularised</a:t>
            </a:r>
            <a:r>
              <a:rPr lang="en-US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 in the 1960s with the release of Letraset sheets containing Lorem Ipsum passages, and more recently with desktop</a:t>
            </a:r>
            <a:r>
              <a:rPr lang="pl-PL" sz="1856" b="1" dirty="0"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endParaRPr lang="en-US" sz="1856" b="1" dirty="0"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D5B11AF4-E4FF-7F0C-C20B-10E6F87526A9}"/>
              </a:ext>
            </a:extLst>
          </p:cNvPr>
          <p:cNvSpPr txBox="1"/>
          <p:nvPr/>
        </p:nvSpPr>
        <p:spPr>
          <a:xfrm>
            <a:off x="377042" y="25640377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REFERENCES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06DF2913-992D-6035-EAAC-D3774A2CC146}"/>
              </a:ext>
            </a:extLst>
          </p:cNvPr>
          <p:cNvSpPr txBox="1"/>
          <p:nvPr/>
        </p:nvSpPr>
        <p:spPr>
          <a:xfrm>
            <a:off x="1288173" y="25035450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1.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A0884A55-FFDF-35BF-3F7B-90854A56AF0D}"/>
              </a:ext>
            </a:extLst>
          </p:cNvPr>
          <p:cNvSpPr txBox="1"/>
          <p:nvPr/>
        </p:nvSpPr>
        <p:spPr>
          <a:xfrm>
            <a:off x="10228240" y="20883034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2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43502B09-3B57-F4C5-2E66-96C613A76246}"/>
              </a:ext>
            </a:extLst>
          </p:cNvPr>
          <p:cNvSpPr txBox="1"/>
          <p:nvPr/>
        </p:nvSpPr>
        <p:spPr>
          <a:xfrm>
            <a:off x="14641369" y="24840879"/>
            <a:ext cx="6732731" cy="23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4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Wykres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8E01E5B1-443D-12BB-E900-D5A9278B21F7}"/>
              </a:ext>
            </a:extLst>
          </p:cNvPr>
          <p:cNvSpPr txBox="1"/>
          <p:nvPr/>
        </p:nvSpPr>
        <p:spPr>
          <a:xfrm>
            <a:off x="7584223" y="25110901"/>
            <a:ext cx="7783723" cy="23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Rys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</a:t>
            </a: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Przykładowy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5536403D-5FF0-377C-B661-63DD1EEA708B}"/>
              </a:ext>
            </a:extLst>
          </p:cNvPr>
          <p:cNvGraphicFramePr>
            <a:graphicFrameLocks noGrp="1"/>
          </p:cNvGraphicFramePr>
          <p:nvPr/>
        </p:nvGraphicFramePr>
        <p:xfrm>
          <a:off x="12767463" y="13700528"/>
          <a:ext cx="780035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0059">
                  <a:extLst>
                    <a:ext uri="{9D8B030D-6E8A-4147-A177-3AD203B41FA5}">
                      <a16:colId xmlns:a16="http://schemas.microsoft.com/office/drawing/2014/main" val="2036874033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2710056277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022878812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930283440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815123346"/>
                    </a:ext>
                  </a:extLst>
                </a:gridCol>
                <a:gridCol w="1300059">
                  <a:extLst>
                    <a:ext uri="{9D8B030D-6E8A-4147-A177-3AD203B41FA5}">
                      <a16:colId xmlns:a16="http://schemas.microsoft.com/office/drawing/2014/main" val="3106181812"/>
                    </a:ext>
                  </a:extLst>
                </a:gridCol>
              </a:tblGrid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70770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932028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9034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05551"/>
                  </a:ext>
                </a:extLst>
              </a:tr>
              <a:tr h="33856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82192"/>
                  </a:ext>
                </a:extLst>
              </a:tr>
            </a:tbl>
          </a:graphicData>
        </a:graphic>
      </p:graphicFrame>
      <p:sp>
        <p:nvSpPr>
          <p:cNvPr id="50" name="TextBox 44">
            <a:extLst>
              <a:ext uri="{FF2B5EF4-FFF2-40B4-BE49-F238E27FC236}">
                <a16:creationId xmlns:a16="http://schemas.microsoft.com/office/drawing/2014/main" id="{4CABD66E-1764-562E-AB3B-04DF6481D4AB}"/>
              </a:ext>
            </a:extLst>
          </p:cNvPr>
          <p:cNvSpPr txBox="1"/>
          <p:nvPr/>
        </p:nvSpPr>
        <p:spPr>
          <a:xfrm>
            <a:off x="12784093" y="15643920"/>
            <a:ext cx="6732731" cy="235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pl-PL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źródło</a:t>
            </a:r>
            <a:r>
              <a:rPr lang="en-US" sz="1600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)</a:t>
            </a:r>
          </a:p>
        </p:txBody>
      </p:sp>
      <p:sp>
        <p:nvSpPr>
          <p:cNvPr id="53" name="TextBox 37">
            <a:extLst>
              <a:ext uri="{FF2B5EF4-FFF2-40B4-BE49-F238E27FC236}">
                <a16:creationId xmlns:a16="http://schemas.microsoft.com/office/drawing/2014/main" id="{67F0D047-075A-0445-F177-5D8BE44D0E6F}"/>
              </a:ext>
            </a:extLst>
          </p:cNvPr>
          <p:cNvSpPr txBox="1"/>
          <p:nvPr/>
        </p:nvSpPr>
        <p:spPr>
          <a:xfrm>
            <a:off x="1088058" y="26289548"/>
            <a:ext cx="10501216" cy="1332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Kowalski, J. (2020). Historia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ekonomii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w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zarysie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 Warszawa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PWN.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Nowak, A. (2021).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Wpływ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pandemii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edukację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 „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Edukacja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Nauka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, 4(12), 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s. 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45–60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Kowalski, J. (2023). Nowe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technologie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w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logistyce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. W: A. Nowak (red.), 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„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Logistyka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 XXI </a:t>
            </a:r>
            <a:r>
              <a:rPr lang="en-US" sz="1600" dirty="0" err="1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wieku</a:t>
            </a:r>
            <a:r>
              <a:rPr lang="pl-PL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”, </a:t>
            </a:r>
            <a:r>
              <a:rPr lang="en-US" sz="1600" dirty="0">
                <a:solidFill>
                  <a:srgbClr val="000000"/>
                </a:solidFill>
                <a:latin typeface="Brutal Type"/>
                <a:ea typeface="Brutal Type"/>
                <a:cs typeface="Brutal Type"/>
                <a:sym typeface="Brutal Type"/>
              </a:rPr>
              <a:t>s. 100–115. </a:t>
            </a:r>
          </a:p>
          <a:p>
            <a:pPr algn="just"/>
            <a:endParaRPr lang="en-US" sz="2000" dirty="0">
              <a:solidFill>
                <a:srgbClr val="000000"/>
              </a:solidFill>
              <a:latin typeface="Brutal Type"/>
              <a:ea typeface="Brutal Type"/>
              <a:cs typeface="Brutal Type"/>
              <a:sym typeface="Brutal Type"/>
            </a:endParaRPr>
          </a:p>
          <a:p>
            <a:pPr algn="just"/>
            <a:endParaRPr lang="en-US" sz="1856" b="1" dirty="0"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ADCF20BE-4280-AFF0-F07C-1413C2A8A96C}"/>
              </a:ext>
            </a:extLst>
          </p:cNvPr>
          <p:cNvSpPr txBox="1"/>
          <p:nvPr/>
        </p:nvSpPr>
        <p:spPr>
          <a:xfrm>
            <a:off x="10862729" y="16275860"/>
            <a:ext cx="61186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pl-PL" sz="3444" b="1" dirty="0">
                <a:solidFill>
                  <a:srgbClr val="002060"/>
                </a:solidFill>
                <a:latin typeface="Brutal Type Bold"/>
                <a:ea typeface="Brutal Type Bold"/>
                <a:cs typeface="Brutal Type Bold"/>
                <a:sym typeface="Brutal Type Bold"/>
              </a:rPr>
              <a:t>CONCLUSIONS</a:t>
            </a:r>
            <a:endParaRPr lang="en-US" sz="3444" b="1" dirty="0">
              <a:solidFill>
                <a:srgbClr val="002060"/>
              </a:solidFill>
              <a:latin typeface="Brutal Type Bold"/>
              <a:ea typeface="Brutal Type Bold"/>
              <a:cs typeface="Brutal Type Bold"/>
              <a:sym typeface="Brutal Type Bold"/>
            </a:endParaRPr>
          </a:p>
        </p:txBody>
      </p:sp>
    </p:spTree>
    <p:extLst>
      <p:ext uri="{BB962C8B-B14F-4D97-AF65-F5344CB8AC3E}">
        <p14:creationId xmlns:p14="http://schemas.microsoft.com/office/powerpoint/2010/main" val="413301747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1834</Words>
  <Application>Microsoft Office PowerPoint</Application>
  <PresentationFormat>Niestandardowy</PresentationFormat>
  <Paragraphs>56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Brutal Type Bold</vt:lpstr>
      <vt:lpstr>Brutal Type</vt:lpstr>
      <vt:lpstr>Arial</vt:lpstr>
      <vt:lpstr>Calibri</vt:lpstr>
      <vt:lpstr>Projekt niestandardowy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Kowalski Wydział Matematyki i Informatyki Technicznej Politechnika Lubelska</dc:title>
  <dc:creator>Barbara Buraczyńska</dc:creator>
  <cp:lastModifiedBy>Barbara Buraczyńska</cp:lastModifiedBy>
  <cp:revision>5</cp:revision>
  <dcterms:created xsi:type="dcterms:W3CDTF">2006-08-16T00:00:00Z</dcterms:created>
  <dcterms:modified xsi:type="dcterms:W3CDTF">2026-05-13T15:05:15Z</dcterms:modified>
  <dc:identifier>DAHI1Y0Q8V8</dc:identifier>
</cp:coreProperties>
</file>